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042" r:id="rId2"/>
    <p:sldId id="2043" r:id="rId3"/>
    <p:sldId id="2044" r:id="rId4"/>
    <p:sldId id="2053" r:id="rId5"/>
    <p:sldId id="2054" r:id="rId6"/>
    <p:sldId id="2050" r:id="rId7"/>
    <p:sldId id="2048" r:id="rId8"/>
    <p:sldId id="2049" r:id="rId9"/>
    <p:sldId id="2056" r:id="rId10"/>
    <p:sldId id="2057" r:id="rId11"/>
    <p:sldId id="2045" r:id="rId12"/>
    <p:sldId id="257" r:id="rId13"/>
    <p:sldId id="2058" r:id="rId14"/>
    <p:sldId id="2059" r:id="rId15"/>
    <p:sldId id="2055" r:id="rId16"/>
    <p:sldId id="2052" r:id="rId17"/>
    <p:sldId id="2026" r:id="rId18"/>
    <p:sldId id="2027" r:id="rId19"/>
    <p:sldId id="202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3" pos="1368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pos="5541" userDrawn="1">
          <p15:clr>
            <a:srgbClr val="A4A3A4"/>
          </p15:clr>
        </p15:guide>
        <p15:guide id="8" pos="2139" userDrawn="1">
          <p15:clr>
            <a:srgbClr val="A4A3A4"/>
          </p15:clr>
        </p15:guide>
        <p15:guide id="9" pos="438" userDrawn="1">
          <p15:clr>
            <a:srgbClr val="A4A3A4"/>
          </p15:clr>
        </p15:guide>
        <p15:guide id="10" orient="horz" pos="26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2"/>
    <p:restoredTop sz="94632"/>
  </p:normalViewPr>
  <p:slideViewPr>
    <p:cSldViewPr snapToGrid="0" snapToObjects="1" showGuides="1">
      <p:cViewPr>
        <p:scale>
          <a:sx n="120" d="100"/>
          <a:sy n="120" d="100"/>
        </p:scale>
        <p:origin x="776" y="456"/>
      </p:cViewPr>
      <p:guideLst>
        <p:guide orient="horz" pos="2160"/>
        <p:guide pos="7242"/>
        <p:guide pos="1368"/>
        <p:guide pos="3840"/>
        <p:guide orient="horz" pos="346"/>
        <p:guide orient="horz" pos="3974"/>
        <p:guide pos="5541"/>
        <p:guide pos="2139"/>
        <p:guide pos="438"/>
        <p:guide orient="horz" pos="26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DFB7E-8A14-5F4A-A8BC-FEC574E653A4}" type="datetimeFigureOut">
              <a:rPr lang="en-US" smtClean="0"/>
              <a:t>1/26/21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814F3-7BF6-CC41-BA5F-F3649E84E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analysis of violence in neighborhoods found a significant association between vacant properties and the risk of aggravated assault—and particularly gun assaults—even after controlling for important demographic and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socioeconomic characteristics of the neighborhoods. Vacant properties also had the strongest effect size, prevailing over almost a dozen well-known indicators of disadvantage.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926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2255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8907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Otherwise known as pixel-based classification. This approach classifies each pixel as belonging to a particular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574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>
            <a:extLst>
              <a:ext uri="{FF2B5EF4-FFF2-40B4-BE49-F238E27FC236}">
                <a16:creationId xmlns:a16="http://schemas.microsoft.com/office/drawing/2014/main" id="{B07A2238-64FF-3744-9BD3-204A945267DE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588" y="0"/>
            <a:ext cx="1587" cy="15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6" name="Text Box 2">
            <a:extLst>
              <a:ext uri="{FF2B5EF4-FFF2-40B4-BE49-F238E27FC236}">
                <a16:creationId xmlns:a16="http://schemas.microsoft.com/office/drawing/2014/main" id="{DB3B1333-2D82-F943-972C-F7E97346830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5036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>
            <a:extLst>
              <a:ext uri="{FF2B5EF4-FFF2-40B4-BE49-F238E27FC236}">
                <a16:creationId xmlns:a16="http://schemas.microsoft.com/office/drawing/2014/main" id="{B07A2238-64FF-3744-9BD3-204A945267DE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588" y="0"/>
            <a:ext cx="1587" cy="15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6" name="Text Box 2">
            <a:extLst>
              <a:ext uri="{FF2B5EF4-FFF2-40B4-BE49-F238E27FC236}">
                <a16:creationId xmlns:a16="http://schemas.microsoft.com/office/drawing/2014/main" id="{DB3B1333-2D82-F943-972C-F7E97346830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7977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>
            <a:extLst>
              <a:ext uri="{FF2B5EF4-FFF2-40B4-BE49-F238E27FC236}">
                <a16:creationId xmlns:a16="http://schemas.microsoft.com/office/drawing/2014/main" id="{B07A2238-64FF-3744-9BD3-204A945267DE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588" y="0"/>
            <a:ext cx="1587" cy="15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6" name="Text Box 2">
            <a:extLst>
              <a:ext uri="{FF2B5EF4-FFF2-40B4-BE49-F238E27FC236}">
                <a16:creationId xmlns:a16="http://schemas.microsoft.com/office/drawing/2014/main" id="{DB3B1333-2D82-F943-972C-F7E97346830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5853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2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A1BFFE-E4B4-F243-8722-F04EDEC7F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CC61AE-7BCE-CB42-B025-A014ECB07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43E79F-F14E-F644-AAAF-0EF7ED900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711311"/>
      </p:ext>
    </p:extLst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p:transition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50547C56-AA9F-734C-85E3-57504C1131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81398" y="698269"/>
            <a:ext cx="4297680" cy="5453149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324630"/>
      </p:ext>
    </p:extLst>
  </p:cSld>
  <p:clrMapOvr>
    <a:masterClrMapping/>
  </p:clrMapOvr>
  <p:transition spd="slow">
    <p:fade/>
  </p:transition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CD552-C10E-614A-B810-77E320220E26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91901785-4199-B54B-A175-2E3A6A4A2A0B}"/>
              </a:ext>
            </a:extLst>
          </p:cNvPr>
          <p:cNvSpPr/>
          <p:nvPr userDrawn="1"/>
        </p:nvSpPr>
        <p:spPr>
          <a:xfrm>
            <a:off x="356381" y="270803"/>
            <a:ext cx="11479237" cy="6316394"/>
          </a:xfrm>
          <a:prstGeom prst="frame">
            <a:avLst>
              <a:gd name="adj1" fmla="val 91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1" r:id="rId3"/>
    <p:sldLayoutId id="2147483662" r:id="rId4"/>
    <p:sldLayoutId id="214748366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pexels.com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C16593E-C996-564E-9AFF-FEA5EDF11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28AE32-B8FC-764F-8ABE-FC57AC1D1411}"/>
              </a:ext>
            </a:extLst>
          </p:cNvPr>
          <p:cNvSpPr txBox="1"/>
          <p:nvPr/>
        </p:nvSpPr>
        <p:spPr>
          <a:xfrm>
            <a:off x="914400" y="591044"/>
            <a:ext cx="10271051" cy="1917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6600" b="1" dirty="0">
                <a:solidFill>
                  <a:schemeClr val="bg2"/>
                </a:solidFill>
                <a:latin typeface="Mukta" panose="020B0000000000000000" pitchFamily="34" charset="77"/>
                <a:ea typeface="Roboto" panose="02000000000000000000" pitchFamily="2" charset="0"/>
                <a:cs typeface="Mukta" panose="020B0000000000000000" pitchFamily="34" charset="77"/>
              </a:rPr>
              <a:t>Identifying Abandoned Buildings In Aerial Imagery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ED2851-751D-3247-BDCC-9CF9689195AB}"/>
              </a:ext>
            </a:extLst>
          </p:cNvPr>
          <p:cNvSpPr txBox="1"/>
          <p:nvPr/>
        </p:nvSpPr>
        <p:spPr>
          <a:xfrm>
            <a:off x="2496373" y="5815906"/>
            <a:ext cx="7369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Mukta" panose="020B0000000000000000" pitchFamily="34" charset="77"/>
                <a:ea typeface="Lato Light" panose="020F0502020204030203" pitchFamily="34" charset="0"/>
                <a:cs typeface="Mukta" panose="020B0000000000000000" pitchFamily="34" charset="77"/>
              </a:rPr>
              <a:t>Zachary Brown, Data Scientist at NASA</a:t>
            </a:r>
          </a:p>
        </p:txBody>
      </p:sp>
    </p:spTree>
    <p:extLst>
      <p:ext uri="{BB962C8B-B14F-4D97-AF65-F5344CB8AC3E}">
        <p14:creationId xmlns:p14="http://schemas.microsoft.com/office/powerpoint/2010/main" val="3457224316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1DEBBF-282B-2B4F-9CC6-4D04E6E845C6}"/>
              </a:ext>
            </a:extLst>
          </p:cNvPr>
          <p:cNvSpPr>
            <a:spLocks/>
          </p:cNvSpPr>
          <p:nvPr/>
        </p:nvSpPr>
        <p:spPr bwMode="auto">
          <a:xfrm>
            <a:off x="4247093" y="714236"/>
            <a:ext cx="371441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Challenge #2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Merging the Data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E6CFCD"/>
              </a:solidFill>
              <a:effectLst/>
              <a:uLnTx/>
              <a:uFillTx/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37769A-509B-B14D-8487-F35AD88E46C4}"/>
              </a:ext>
            </a:extLst>
          </p:cNvPr>
          <p:cNvSpPr/>
          <p:nvPr/>
        </p:nvSpPr>
        <p:spPr>
          <a:xfrm>
            <a:off x="6576243" y="2286000"/>
            <a:ext cx="4726166" cy="3934047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75B37F-327C-D64B-B900-467DAB134A2E}"/>
              </a:ext>
            </a:extLst>
          </p:cNvPr>
          <p:cNvSpPr>
            <a:spLocks noChangeAspect="1"/>
          </p:cNvSpPr>
          <p:nvPr/>
        </p:nvSpPr>
        <p:spPr>
          <a:xfrm>
            <a:off x="2111433" y="2806580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DA11D4-156F-0144-BDAD-031433E3F421}"/>
              </a:ext>
            </a:extLst>
          </p:cNvPr>
          <p:cNvSpPr>
            <a:spLocks noChangeAspect="1"/>
          </p:cNvSpPr>
          <p:nvPr/>
        </p:nvSpPr>
        <p:spPr>
          <a:xfrm>
            <a:off x="2100263" y="3806216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72B9CD-1C49-944E-B86F-726376D505B0}"/>
              </a:ext>
            </a:extLst>
          </p:cNvPr>
          <p:cNvSpPr>
            <a:spLocks noChangeAspect="1"/>
          </p:cNvSpPr>
          <p:nvPr/>
        </p:nvSpPr>
        <p:spPr>
          <a:xfrm>
            <a:off x="2100263" y="4428009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5F186C-34BD-8F45-967C-C35FC3BD72AA}"/>
              </a:ext>
            </a:extLst>
          </p:cNvPr>
          <p:cNvSpPr txBox="1"/>
          <p:nvPr/>
        </p:nvSpPr>
        <p:spPr>
          <a:xfrm>
            <a:off x="2375220" y="2645784"/>
            <a:ext cx="36215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solidFill>
                  <a:schemeClr val="bg1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Transform Coordinate Reference System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FF2ED8-BD9D-624D-A477-83BC9FCE6144}"/>
              </a:ext>
            </a:extLst>
          </p:cNvPr>
          <p:cNvSpPr txBox="1"/>
          <p:nvPr/>
        </p:nvSpPr>
        <p:spPr>
          <a:xfrm>
            <a:off x="2386729" y="3627469"/>
            <a:ext cx="35143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solidFill>
                  <a:schemeClr val="bg1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Check 11.3 million points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792568-3214-0E43-B474-4281742F2072}"/>
              </a:ext>
            </a:extLst>
          </p:cNvPr>
          <p:cNvSpPr txBox="1"/>
          <p:nvPr/>
        </p:nvSpPr>
        <p:spPr>
          <a:xfrm>
            <a:off x="2373532" y="4242667"/>
            <a:ext cx="37224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 err="1">
                <a:solidFill>
                  <a:schemeClr val="bg1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Geopandas</a:t>
            </a:r>
            <a:r>
              <a:rPr lang="en-US" sz="2400" dirty="0">
                <a:solidFill>
                  <a:schemeClr val="bg1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, Shapely, </a:t>
            </a:r>
            <a:r>
              <a:rPr lang="en-US" sz="2400" dirty="0" err="1">
                <a:solidFill>
                  <a:schemeClr val="bg1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Laspy</a:t>
            </a:r>
            <a:endParaRPr lang="en-US" sz="2400" dirty="0">
              <a:solidFill>
                <a:schemeClr val="bg1"/>
              </a:solidFill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60194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D32F98-A625-874D-BA2A-B7AE9D5DCAEA}"/>
              </a:ext>
            </a:extLst>
          </p:cNvPr>
          <p:cNvSpPr txBox="1"/>
          <p:nvPr/>
        </p:nvSpPr>
        <p:spPr>
          <a:xfrm>
            <a:off x="1484027" y="853115"/>
            <a:ext cx="6284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Image Segmentation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166CAF1-F56C-DB4A-B7FC-987FEE134934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69" r="33769"/>
          <a:stretch>
            <a:fillRect/>
          </a:stretch>
        </p:blipFill>
        <p:spPr bwMode="auto">
          <a:xfrm>
            <a:off x="6953250" y="701675"/>
            <a:ext cx="4297363" cy="545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B22AC08-6C0A-624D-A3E3-D7F887BAB223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B53D34-ADD6-5947-AD69-132083A732F4}"/>
              </a:ext>
            </a:extLst>
          </p:cNvPr>
          <p:cNvSpPr>
            <a:spLocks noChangeAspect="1"/>
          </p:cNvSpPr>
          <p:nvPr/>
        </p:nvSpPr>
        <p:spPr>
          <a:xfrm>
            <a:off x="2100263" y="2944972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FDB97D-5420-C34D-ABC1-28EFB780ACE7}"/>
              </a:ext>
            </a:extLst>
          </p:cNvPr>
          <p:cNvSpPr>
            <a:spLocks noChangeAspect="1"/>
          </p:cNvSpPr>
          <p:nvPr/>
        </p:nvSpPr>
        <p:spPr>
          <a:xfrm>
            <a:off x="2100263" y="3566765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3E5BF7-0597-7146-8DFB-E023A998BF5D}"/>
              </a:ext>
            </a:extLst>
          </p:cNvPr>
          <p:cNvSpPr txBox="1"/>
          <p:nvPr/>
        </p:nvSpPr>
        <p:spPr>
          <a:xfrm>
            <a:off x="2375220" y="2146050"/>
            <a:ext cx="30567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Autonomous cars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E27A72-F2CD-604B-88BF-ADEE37470D53}"/>
              </a:ext>
            </a:extLst>
          </p:cNvPr>
          <p:cNvSpPr txBox="1"/>
          <p:nvPr/>
        </p:nvSpPr>
        <p:spPr>
          <a:xfrm>
            <a:off x="2386729" y="2766225"/>
            <a:ext cx="33173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Medical imaging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A808C6-4FA3-CF4C-BEF9-B3FBF7F9E6A4}"/>
              </a:ext>
            </a:extLst>
          </p:cNvPr>
          <p:cNvSpPr txBox="1"/>
          <p:nvPr/>
        </p:nvSpPr>
        <p:spPr>
          <a:xfrm>
            <a:off x="2373532" y="3381423"/>
            <a:ext cx="42973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Building and tree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2966443505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ACF519-B0B2-884B-B431-8E5453EB1DC4}"/>
              </a:ext>
            </a:extLst>
          </p:cNvPr>
          <p:cNvSpPr>
            <a:spLocks/>
          </p:cNvSpPr>
          <p:nvPr/>
        </p:nvSpPr>
        <p:spPr bwMode="auto">
          <a:xfrm>
            <a:off x="4747711" y="714236"/>
            <a:ext cx="2713179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Challenge #3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Modeling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E6CFCD"/>
              </a:solidFill>
              <a:effectLst/>
              <a:uLnTx/>
              <a:uFillTx/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D37EBE-8982-9F41-9E21-2F608184707F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5A278A-C4DD-CC49-B2BA-FD4A1D0ABB28}"/>
              </a:ext>
            </a:extLst>
          </p:cNvPr>
          <p:cNvSpPr>
            <a:spLocks noChangeAspect="1"/>
          </p:cNvSpPr>
          <p:nvPr/>
        </p:nvSpPr>
        <p:spPr>
          <a:xfrm>
            <a:off x="2100263" y="2944972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1150B3-BCBF-974D-BDC8-2E901EB8803D}"/>
              </a:ext>
            </a:extLst>
          </p:cNvPr>
          <p:cNvSpPr>
            <a:spLocks noChangeAspect="1"/>
          </p:cNvSpPr>
          <p:nvPr/>
        </p:nvSpPr>
        <p:spPr>
          <a:xfrm>
            <a:off x="6491522" y="2971338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8231F0-120E-984B-B671-748123A82597}"/>
              </a:ext>
            </a:extLst>
          </p:cNvPr>
          <p:cNvSpPr txBox="1"/>
          <p:nvPr/>
        </p:nvSpPr>
        <p:spPr>
          <a:xfrm>
            <a:off x="2375220" y="2146050"/>
            <a:ext cx="3056752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/>
              <a:t>294,848 Pixels</a:t>
            </a:r>
            <a:endParaRPr lang="en-US" sz="2400" dirty="0"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942DF7-FD7A-BF43-A57D-AA9AE0023B14}"/>
              </a:ext>
            </a:extLst>
          </p:cNvPr>
          <p:cNvSpPr txBox="1"/>
          <p:nvPr/>
        </p:nvSpPr>
        <p:spPr>
          <a:xfrm>
            <a:off x="2386729" y="2766225"/>
            <a:ext cx="33173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Accuracy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1CD97D-0C3C-3B42-9CDE-89851251F28F}"/>
              </a:ext>
            </a:extLst>
          </p:cNvPr>
          <p:cNvSpPr txBox="1"/>
          <p:nvPr/>
        </p:nvSpPr>
        <p:spPr>
          <a:xfrm>
            <a:off x="6764791" y="2785996"/>
            <a:ext cx="42973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Sensitivity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04D3ADD-F10F-4848-9C11-4B39632BB1BF}"/>
              </a:ext>
            </a:extLst>
          </p:cNvPr>
          <p:cNvSpPr/>
          <p:nvPr/>
        </p:nvSpPr>
        <p:spPr>
          <a:xfrm>
            <a:off x="7195076" y="3638383"/>
            <a:ext cx="2565612" cy="227377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hord 10">
            <a:extLst>
              <a:ext uri="{FF2B5EF4-FFF2-40B4-BE49-F238E27FC236}">
                <a16:creationId xmlns:a16="http://schemas.microsoft.com/office/drawing/2014/main" id="{FD8D2764-75E5-B248-B638-E55E6381EB59}"/>
              </a:ext>
            </a:extLst>
          </p:cNvPr>
          <p:cNvSpPr/>
          <p:nvPr/>
        </p:nvSpPr>
        <p:spPr>
          <a:xfrm>
            <a:off x="7195076" y="3696861"/>
            <a:ext cx="2381693" cy="2156819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283B8D-47E6-6642-AC5C-CF0F872D5855}"/>
              </a:ext>
            </a:extLst>
          </p:cNvPr>
          <p:cNvSpPr/>
          <p:nvPr/>
        </p:nvSpPr>
        <p:spPr>
          <a:xfrm>
            <a:off x="6889898" y="3339994"/>
            <a:ext cx="3274828" cy="2890685"/>
          </a:xfrm>
          <a:prstGeom prst="rect">
            <a:avLst/>
          </a:prstGeom>
          <a:solidFill>
            <a:schemeClr val="accent1">
              <a:alpha val="2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602DFE3-ED86-F84B-851D-E1AABF754F9F}"/>
              </a:ext>
            </a:extLst>
          </p:cNvPr>
          <p:cNvSpPr/>
          <p:nvPr/>
        </p:nvSpPr>
        <p:spPr>
          <a:xfrm>
            <a:off x="2105607" y="3652557"/>
            <a:ext cx="2565612" cy="227377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hord 14">
            <a:extLst>
              <a:ext uri="{FF2B5EF4-FFF2-40B4-BE49-F238E27FC236}">
                <a16:creationId xmlns:a16="http://schemas.microsoft.com/office/drawing/2014/main" id="{0F140DF5-FFDC-0846-A6A7-2D4097697206}"/>
              </a:ext>
            </a:extLst>
          </p:cNvPr>
          <p:cNvSpPr/>
          <p:nvPr/>
        </p:nvSpPr>
        <p:spPr>
          <a:xfrm>
            <a:off x="2105607" y="3711035"/>
            <a:ext cx="2381693" cy="2156819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7F3945-1022-D849-BCC4-F0DDF92C4BB4}"/>
              </a:ext>
            </a:extLst>
          </p:cNvPr>
          <p:cNvSpPr/>
          <p:nvPr/>
        </p:nvSpPr>
        <p:spPr>
          <a:xfrm>
            <a:off x="1800429" y="3354168"/>
            <a:ext cx="3274828" cy="2890685"/>
          </a:xfrm>
          <a:prstGeom prst="rect">
            <a:avLst/>
          </a:prstGeom>
          <a:solidFill>
            <a:schemeClr val="accent1">
              <a:alpha val="2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9F215AE-A0D6-6742-9AF4-E9AF899C696B}"/>
              </a:ext>
            </a:extLst>
          </p:cNvPr>
          <p:cNvSpPr/>
          <p:nvPr/>
        </p:nvSpPr>
        <p:spPr>
          <a:xfrm>
            <a:off x="8791278" y="3443645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F77FADA-CD89-AD42-BB2C-C34AB4830CF9}"/>
              </a:ext>
            </a:extLst>
          </p:cNvPr>
          <p:cNvSpPr/>
          <p:nvPr/>
        </p:nvSpPr>
        <p:spPr>
          <a:xfrm>
            <a:off x="9612212" y="3531277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646DCF7-95B6-984A-ADE4-5E35169B4394}"/>
              </a:ext>
            </a:extLst>
          </p:cNvPr>
          <p:cNvSpPr/>
          <p:nvPr/>
        </p:nvSpPr>
        <p:spPr>
          <a:xfrm>
            <a:off x="9709864" y="3926180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D2D48F6-EE61-7243-8CCE-90E0E27BCB35}"/>
              </a:ext>
            </a:extLst>
          </p:cNvPr>
          <p:cNvSpPr/>
          <p:nvPr/>
        </p:nvSpPr>
        <p:spPr>
          <a:xfrm>
            <a:off x="8121420" y="3378418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C4AA931-5F7F-3141-8825-FF2A861BDFE1}"/>
              </a:ext>
            </a:extLst>
          </p:cNvPr>
          <p:cNvSpPr/>
          <p:nvPr/>
        </p:nvSpPr>
        <p:spPr>
          <a:xfrm>
            <a:off x="9915429" y="4388531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E030E6A-6D3B-AF47-AE41-3BC6E86CD892}"/>
              </a:ext>
            </a:extLst>
          </p:cNvPr>
          <p:cNvSpPr/>
          <p:nvPr/>
        </p:nvSpPr>
        <p:spPr>
          <a:xfrm>
            <a:off x="9818148" y="5171865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36A0A75-1F40-5845-A6B7-D86DD4A415AE}"/>
              </a:ext>
            </a:extLst>
          </p:cNvPr>
          <p:cNvSpPr/>
          <p:nvPr/>
        </p:nvSpPr>
        <p:spPr>
          <a:xfrm>
            <a:off x="9138044" y="3580500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13F73DD-8B71-B74E-93DB-578C7FF80F58}"/>
              </a:ext>
            </a:extLst>
          </p:cNvPr>
          <p:cNvSpPr/>
          <p:nvPr/>
        </p:nvSpPr>
        <p:spPr>
          <a:xfrm>
            <a:off x="9709676" y="5653015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058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ACF519-B0B2-884B-B431-8E5453EB1DC4}"/>
              </a:ext>
            </a:extLst>
          </p:cNvPr>
          <p:cNvSpPr>
            <a:spLocks/>
          </p:cNvSpPr>
          <p:nvPr/>
        </p:nvSpPr>
        <p:spPr bwMode="auto">
          <a:xfrm>
            <a:off x="3125972" y="1210107"/>
            <a:ext cx="5890437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Training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E6CFCD"/>
              </a:solidFill>
              <a:effectLst/>
              <a:uLnTx/>
              <a:uFillTx/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A10F7408-BCB5-EC45-8C63-9AF5D95F05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69608"/>
              </p:ext>
            </p:extLst>
          </p:nvPr>
        </p:nvGraphicFramePr>
        <p:xfrm>
          <a:off x="1844591" y="2167155"/>
          <a:ext cx="8309502" cy="385193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914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3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946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62983">
                <a:tc>
                  <a:txBody>
                    <a:bodyPr/>
                    <a:lstStyle/>
                    <a:p>
                      <a:pPr algn="ctr"/>
                      <a:endParaRPr lang="en-US" sz="2100" b="0" i="0" dirty="0">
                        <a:solidFill>
                          <a:schemeClr val="tx2"/>
                        </a:solidFill>
                        <a:latin typeface="Mukta" panose="020B0000000000000000" pitchFamily="34" charset="77"/>
                        <a:ea typeface="Roboto" charset="0"/>
                        <a:cs typeface="Roboto" charset="0"/>
                      </a:endParaRPr>
                    </a:p>
                  </a:txBody>
                  <a:tcPr marL="0" marR="0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 b="0" i="0" dirty="0">
                          <a:solidFill>
                            <a:schemeClr val="tx2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Accuracy % change</a:t>
                      </a:r>
                    </a:p>
                  </a:txBody>
                  <a:tcPr marL="0" marR="43235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 b="0" i="0" dirty="0">
                          <a:solidFill>
                            <a:schemeClr val="tx2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Sensitivity</a:t>
                      </a:r>
                    </a:p>
                  </a:txBody>
                  <a:tcPr marL="0" marR="43235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K-means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-3.92 %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4.75 %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MLP Classifier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SVM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0.26 %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59382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A10F7408-BCB5-EC45-8C63-9AF5D95F05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754064"/>
              </p:ext>
            </p:extLst>
          </p:nvPr>
        </p:nvGraphicFramePr>
        <p:xfrm>
          <a:off x="1844591" y="2167155"/>
          <a:ext cx="8309502" cy="385193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914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3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946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62983">
                <a:tc>
                  <a:txBody>
                    <a:bodyPr/>
                    <a:lstStyle/>
                    <a:p>
                      <a:pPr algn="ctr"/>
                      <a:endParaRPr lang="en-US" sz="2100" b="0" i="0" dirty="0">
                        <a:solidFill>
                          <a:schemeClr val="tx2"/>
                        </a:solidFill>
                        <a:latin typeface="Mukta" panose="020B0000000000000000" pitchFamily="34" charset="77"/>
                        <a:ea typeface="Roboto" charset="0"/>
                        <a:cs typeface="Roboto" charset="0"/>
                      </a:endParaRPr>
                    </a:p>
                  </a:txBody>
                  <a:tcPr marL="0" marR="0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 b="0" i="0" dirty="0">
                          <a:solidFill>
                            <a:schemeClr val="tx2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Accuracy % change</a:t>
                      </a:r>
                    </a:p>
                  </a:txBody>
                  <a:tcPr marL="0" marR="43235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 b="0" i="0" dirty="0">
                          <a:solidFill>
                            <a:schemeClr val="tx2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Sensitivity</a:t>
                      </a:r>
                    </a:p>
                  </a:txBody>
                  <a:tcPr marL="0" marR="43235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K-means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-0.14 %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MLP Classifier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-0.63 %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SVM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-0.62 %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45328AB-4FB3-704B-927E-CD680F7A53B1}"/>
              </a:ext>
            </a:extLst>
          </p:cNvPr>
          <p:cNvSpPr>
            <a:spLocks/>
          </p:cNvSpPr>
          <p:nvPr/>
        </p:nvSpPr>
        <p:spPr bwMode="auto">
          <a:xfrm>
            <a:off x="3125972" y="1210107"/>
            <a:ext cx="5890437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Testing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E6CFCD"/>
              </a:solidFill>
              <a:effectLst/>
              <a:uLnTx/>
              <a:uFillTx/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7755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906FBB-68D4-5444-AE7E-FED6A93C0BCA}"/>
              </a:ext>
            </a:extLst>
          </p:cNvPr>
          <p:cNvSpPr>
            <a:spLocks noChangeAspect="1"/>
          </p:cNvSpPr>
          <p:nvPr/>
        </p:nvSpPr>
        <p:spPr>
          <a:xfrm>
            <a:off x="2111433" y="2806580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962D2A-4F38-BD4F-A13E-454ED441CCCE}"/>
              </a:ext>
            </a:extLst>
          </p:cNvPr>
          <p:cNvSpPr>
            <a:spLocks noChangeAspect="1"/>
          </p:cNvSpPr>
          <p:nvPr/>
        </p:nvSpPr>
        <p:spPr>
          <a:xfrm>
            <a:off x="2100263" y="3806216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255CE5-B734-A64B-81E3-6472C9F4EBBF}"/>
              </a:ext>
            </a:extLst>
          </p:cNvPr>
          <p:cNvSpPr>
            <a:spLocks noChangeAspect="1"/>
          </p:cNvSpPr>
          <p:nvPr/>
        </p:nvSpPr>
        <p:spPr>
          <a:xfrm>
            <a:off x="2100263" y="4428009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E08B31-6378-394A-93E0-8A2803103909}"/>
              </a:ext>
            </a:extLst>
          </p:cNvPr>
          <p:cNvSpPr txBox="1"/>
          <p:nvPr/>
        </p:nvSpPr>
        <p:spPr>
          <a:xfrm>
            <a:off x="1484027" y="853115"/>
            <a:ext cx="6284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1974576809"/>
      </p:ext>
    </p:extLst>
  </p:cSld>
  <p:clrMapOvr>
    <a:masterClrMapping/>
  </p:clrMapOvr>
  <p:transition advClick="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DF6E7C8-B597-C748-B9A3-E92EF785ADAC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8602B9-A629-984E-A944-AD353D0740D2}"/>
              </a:ext>
            </a:extLst>
          </p:cNvPr>
          <p:cNvSpPr>
            <a:spLocks noChangeAspect="1"/>
          </p:cNvSpPr>
          <p:nvPr/>
        </p:nvSpPr>
        <p:spPr>
          <a:xfrm>
            <a:off x="2100263" y="2944972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B898E9-0488-8942-8094-6743ABEC0023}"/>
              </a:ext>
            </a:extLst>
          </p:cNvPr>
          <p:cNvSpPr>
            <a:spLocks noChangeAspect="1"/>
          </p:cNvSpPr>
          <p:nvPr/>
        </p:nvSpPr>
        <p:spPr>
          <a:xfrm>
            <a:off x="2100263" y="3566765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97DBBE-D5E0-604C-A4E4-308F0AFA0664}"/>
              </a:ext>
            </a:extLst>
          </p:cNvPr>
          <p:cNvSpPr txBox="1"/>
          <p:nvPr/>
        </p:nvSpPr>
        <p:spPr>
          <a:xfrm>
            <a:off x="2375220" y="2146050"/>
            <a:ext cx="30567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Satellite images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55DF73-89AB-6B49-B0E4-74127E2118C4}"/>
              </a:ext>
            </a:extLst>
          </p:cNvPr>
          <p:cNvSpPr txBox="1"/>
          <p:nvPr/>
        </p:nvSpPr>
        <p:spPr>
          <a:xfrm>
            <a:off x="2386729" y="2766225"/>
            <a:ext cx="33173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U-net model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77A1A5-9379-534D-8E5C-3A50EF12C4E2}"/>
              </a:ext>
            </a:extLst>
          </p:cNvPr>
          <p:cNvSpPr txBox="1"/>
          <p:nvPr/>
        </p:nvSpPr>
        <p:spPr>
          <a:xfrm>
            <a:off x="2373532" y="3381423"/>
            <a:ext cx="2461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Smaller tile size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F1E2C8-311B-554D-B951-5DA8839D8C9F}"/>
              </a:ext>
            </a:extLst>
          </p:cNvPr>
          <p:cNvSpPr txBox="1"/>
          <p:nvPr/>
        </p:nvSpPr>
        <p:spPr>
          <a:xfrm>
            <a:off x="1484027" y="853115"/>
            <a:ext cx="3947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What’s Next?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81E0414-7985-FA4A-8DD0-4AD11CA6FA90}"/>
              </a:ext>
            </a:extLst>
          </p:cNvPr>
          <p:cNvSpPr>
            <a:spLocks noChangeAspect="1"/>
          </p:cNvSpPr>
          <p:nvPr/>
        </p:nvSpPr>
        <p:spPr>
          <a:xfrm>
            <a:off x="2105518" y="4171105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8FFF45-FC52-7948-9F25-9792C3BA649A}"/>
              </a:ext>
            </a:extLst>
          </p:cNvPr>
          <p:cNvSpPr txBox="1"/>
          <p:nvPr/>
        </p:nvSpPr>
        <p:spPr>
          <a:xfrm>
            <a:off x="2378787" y="3985763"/>
            <a:ext cx="2655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Google Street View</a:t>
            </a:r>
          </a:p>
        </p:txBody>
      </p:sp>
    </p:spTree>
    <p:extLst>
      <p:ext uri="{BB962C8B-B14F-4D97-AF65-F5344CB8AC3E}">
        <p14:creationId xmlns:p14="http://schemas.microsoft.com/office/powerpoint/2010/main" val="837415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07263" y="3912735"/>
            <a:ext cx="3177473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2400" dirty="0">
                <a:solidFill>
                  <a:schemeClr val="tx2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You can find me at:</a:t>
            </a:r>
          </a:p>
          <a:p>
            <a:pPr algn="ctr">
              <a:lnSpc>
                <a:spcPts val="3300"/>
              </a:lnSpc>
            </a:pPr>
            <a:endParaRPr lang="en-US" sz="2400" dirty="0">
              <a:solidFill>
                <a:schemeClr val="tx2"/>
              </a:solidFill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ctr">
              <a:lnSpc>
                <a:spcPts val="3300"/>
              </a:lnSpc>
            </a:pPr>
            <a:r>
              <a:rPr lang="en-US" sz="2400" dirty="0">
                <a:solidFill>
                  <a:schemeClr val="tx2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@username</a:t>
            </a:r>
          </a:p>
          <a:p>
            <a:pPr algn="ctr">
              <a:lnSpc>
                <a:spcPts val="3300"/>
              </a:lnSpc>
            </a:pPr>
            <a:r>
              <a:rPr lang="en-US" sz="2400" dirty="0">
                <a:solidFill>
                  <a:schemeClr val="tx2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myemail@domain.com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527774" y="3025289"/>
            <a:ext cx="3134383" cy="584775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200" b="1" spc="151" dirty="0">
                <a:solidFill>
                  <a:schemeClr val="bg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Any questions?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21807" y="1275890"/>
            <a:ext cx="49536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chemeClr val="tx2"/>
                </a:solidFill>
                <a:latin typeface="Mukta" panose="020B0000000000000000" pitchFamily="34" charset="77"/>
                <a:ea typeface="Nunito Bold" charset="0"/>
                <a:cs typeface="Mukta" panose="020B0000000000000000" pitchFamily="34" charset="77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908928389"/>
      </p:ext>
    </p:extLst>
  </p:cSld>
  <p:clrMapOvr>
    <a:masterClrMapping/>
  </p:clrMapOvr>
  <p:transition advClick="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614899" y="2981578"/>
            <a:ext cx="9025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Presentation template designed by </a:t>
            </a:r>
            <a:r>
              <a:rPr lang="en-US" sz="2400" u="sng" dirty="0">
                <a:solidFill>
                  <a:schemeClr val="accent2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powerpointify.com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14900" y="4097093"/>
            <a:ext cx="6838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Graphics by </a:t>
            </a:r>
            <a:r>
              <a:rPr lang="en-US" sz="2400" dirty="0">
                <a:solidFill>
                  <a:schemeClr val="accent2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freepik.com</a:t>
            </a:r>
            <a:endParaRPr lang="en-US" sz="2400" dirty="0">
              <a:solidFill>
                <a:schemeClr val="accent2"/>
              </a:solidFill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93235" y="1706858"/>
            <a:ext cx="9702073" cy="990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Special thanks to all people who made and shared these awesome resources for free: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74969" y="696327"/>
            <a:ext cx="22349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Mukta" panose="020B0000000000000000" pitchFamily="34" charset="77"/>
                <a:ea typeface="Nunito Bold" charset="0"/>
                <a:cs typeface="Mukta" panose="020B0000000000000000" pitchFamily="34" charset="77"/>
              </a:rPr>
              <a:t>CREDITS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1E4201-8767-2F40-9D27-478F3870131C}"/>
              </a:ext>
            </a:extLst>
          </p:cNvPr>
          <p:cNvSpPr txBox="1"/>
          <p:nvPr/>
        </p:nvSpPr>
        <p:spPr>
          <a:xfrm>
            <a:off x="1614900" y="3513711"/>
            <a:ext cx="6838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Photographs by </a:t>
            </a:r>
            <a:r>
              <a:rPr lang="en-US" sz="2400" dirty="0">
                <a:solidFill>
                  <a:schemeClr val="accent2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unsplash.com</a:t>
            </a:r>
            <a:endParaRPr lang="en-US" sz="2400" dirty="0">
              <a:solidFill>
                <a:schemeClr val="accent2"/>
              </a:solidFill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DB9D33-ACF5-A44D-85E2-FCC9D83C725E}"/>
              </a:ext>
            </a:extLst>
          </p:cNvPr>
          <p:cNvSpPr>
            <a:spLocks noChangeAspect="1"/>
          </p:cNvSpPr>
          <p:nvPr/>
        </p:nvSpPr>
        <p:spPr>
          <a:xfrm>
            <a:off x="1379913" y="305360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3FAF55-1B28-F44E-A7A1-6EA8B71680DB}"/>
              </a:ext>
            </a:extLst>
          </p:cNvPr>
          <p:cNvSpPr>
            <a:spLocks noChangeAspect="1"/>
          </p:cNvSpPr>
          <p:nvPr/>
        </p:nvSpPr>
        <p:spPr>
          <a:xfrm>
            <a:off x="1368743" y="3585052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B026D6-5E6D-7544-A244-8AD338DED5A4}"/>
              </a:ext>
            </a:extLst>
          </p:cNvPr>
          <p:cNvSpPr>
            <a:spLocks noChangeAspect="1"/>
          </p:cNvSpPr>
          <p:nvPr/>
        </p:nvSpPr>
        <p:spPr>
          <a:xfrm>
            <a:off x="1368743" y="4176365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1C8888-3EBB-B443-899E-53F82DB4E753}"/>
              </a:ext>
            </a:extLst>
          </p:cNvPr>
          <p:cNvSpPr txBox="1"/>
          <p:nvPr/>
        </p:nvSpPr>
        <p:spPr>
          <a:xfrm>
            <a:off x="1586093" y="4664194"/>
            <a:ext cx="10200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Airplane image: https://</a:t>
            </a:r>
            <a:r>
              <a:rPr lang="en-US" dirty="0" err="1"/>
              <a:t>www.technocrazed.com</a:t>
            </a:r>
            <a:r>
              <a:rPr lang="en-US" dirty="0"/>
              <a:t>/wp-content/uploads/2015/12/Airplane-wallpaper-123.jpg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399C1-AB52-3F4A-AC91-302F7FB5E323}"/>
              </a:ext>
            </a:extLst>
          </p:cNvPr>
          <p:cNvSpPr txBox="1"/>
          <p:nvPr/>
        </p:nvSpPr>
        <p:spPr>
          <a:xfrm>
            <a:off x="1586093" y="5041232"/>
            <a:ext cx="9459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Airplane view: http://</a:t>
            </a:r>
            <a:r>
              <a:rPr lang="en-US" dirty="0" err="1"/>
              <a:t>mariuszjeglinski.com</a:t>
            </a:r>
            <a:r>
              <a:rPr lang="en-US" dirty="0"/>
              <a:t>/blog/wp-content/uploads/2016/06/New-York-City-2.jpg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19969-A10A-3842-A1F0-FE71EE7C6B87}"/>
              </a:ext>
            </a:extLst>
          </p:cNvPr>
          <p:cNvSpPr txBox="1"/>
          <p:nvPr/>
        </p:nvSpPr>
        <p:spPr>
          <a:xfrm>
            <a:off x="1614899" y="5418270"/>
            <a:ext cx="90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segmentation: https://</a:t>
            </a:r>
            <a:r>
              <a:rPr lang="en-US" dirty="0" err="1"/>
              <a:t>miro.medium.com</a:t>
            </a:r>
            <a:r>
              <a:rPr lang="en-US" dirty="0"/>
              <a:t>/max/4800/1*rZ1vDrOBWqISFiNL5OMEbg.jpeg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7339EA-B5BA-614D-AB7C-B3139C810FD2}"/>
              </a:ext>
            </a:extLst>
          </p:cNvPr>
          <p:cNvSpPr txBox="1"/>
          <p:nvPr/>
        </p:nvSpPr>
        <p:spPr>
          <a:xfrm>
            <a:off x="1597263" y="5885145"/>
            <a:ext cx="9334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Fred </a:t>
            </a:r>
            <a:r>
              <a:rPr lang="en-US" dirty="0" err="1"/>
              <a:t>Flinstone</a:t>
            </a:r>
            <a:r>
              <a:rPr lang="en-US" dirty="0"/>
              <a:t>: https://</a:t>
            </a:r>
            <a:r>
              <a:rPr lang="en-US" dirty="0" err="1"/>
              <a:t>www.deviantart.com</a:t>
            </a:r>
            <a:r>
              <a:rPr lang="en-US" dirty="0"/>
              <a:t>/</a:t>
            </a:r>
            <a:r>
              <a:rPr lang="en-US" dirty="0" err="1"/>
              <a:t>rovertarthead</a:t>
            </a:r>
            <a:r>
              <a:rPr lang="en-US" dirty="0"/>
              <a:t>/art/Fred-Flintstone-thinks-377430958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C0231C-AF06-DD4C-A761-0E4007131493}"/>
              </a:ext>
            </a:extLst>
          </p:cNvPr>
          <p:cNvSpPr txBox="1"/>
          <p:nvPr/>
        </p:nvSpPr>
        <p:spPr>
          <a:xfrm>
            <a:off x="1601091" y="6262183"/>
            <a:ext cx="917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NYC: https://</a:t>
            </a:r>
            <a:r>
              <a:rPr lang="en-US" dirty="0" err="1"/>
              <a:t>cdn.businessinsider.de</a:t>
            </a:r>
            <a:r>
              <a:rPr lang="en-US" dirty="0"/>
              <a:t>/wp-content/uploads/2019/06/new-</a:t>
            </a:r>
            <a:r>
              <a:rPr lang="en-US" dirty="0" err="1"/>
              <a:t>york</a:t>
            </a:r>
            <a:r>
              <a:rPr lang="en-US" dirty="0"/>
              <a:t>-city-</a:t>
            </a:r>
            <a:r>
              <a:rPr lang="en-US" dirty="0" err="1"/>
              <a:t>manhattan.jpg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00818"/>
      </p:ext>
    </p:extLst>
  </p:cSld>
  <p:clrMapOvr>
    <a:masterClrMapping/>
  </p:clrMapOvr>
  <p:transition advClick="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055308" y="1998943"/>
            <a:ext cx="80794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This presentation uses the following typographies and colors: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38603" y="4093066"/>
            <a:ext cx="1505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latin typeface="Mukta Medium" panose="020B0000000000000000" pitchFamily="34" charset="77"/>
                <a:ea typeface="Nunito Bold" charset="0"/>
                <a:cs typeface="Mukta Medium" panose="020B0000000000000000" pitchFamily="34" charset="77"/>
              </a:rPr>
              <a:t>Colors used:</a:t>
            </a:r>
          </a:p>
        </p:txBody>
      </p:sp>
      <p:sp>
        <p:nvSpPr>
          <p:cNvPr id="2" name="Rectangle 1"/>
          <p:cNvSpPr/>
          <p:nvPr/>
        </p:nvSpPr>
        <p:spPr>
          <a:xfrm>
            <a:off x="6841078" y="4706971"/>
            <a:ext cx="434897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47536" y="4706971"/>
            <a:ext cx="434897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00766" y="4706971"/>
            <a:ext cx="434897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253995" y="4706971"/>
            <a:ext cx="434897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94307" y="4706971"/>
            <a:ext cx="434897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58411" y="2854369"/>
            <a:ext cx="8683568" cy="836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933"/>
              </a:lnSpc>
            </a:pPr>
            <a:r>
              <a:rPr lang="en-US" sz="2000" dirty="0">
                <a:solidFill>
                  <a:schemeClr val="tx2"/>
                </a:solidFill>
                <a:latin typeface="Mukta Medium" panose="020B0000000000000000" pitchFamily="34" charset="77"/>
                <a:cs typeface="Mukta Medium" panose="020B0000000000000000" pitchFamily="34" charset="77"/>
              </a:rPr>
              <a:t>Free Fonts used:</a:t>
            </a:r>
          </a:p>
          <a:p>
            <a:pPr algn="ctr">
              <a:lnSpc>
                <a:spcPts val="2933"/>
              </a:lnSpc>
            </a:pPr>
            <a:r>
              <a:rPr lang="en-US" sz="20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https://www.fontsquirrel.com/fonts/</a:t>
            </a:r>
            <a:r>
              <a:rPr lang="en-US" sz="2000" dirty="0" err="1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mukta</a:t>
            </a:r>
            <a:endParaRPr lang="en-US" sz="2000" dirty="0"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160583" y="887197"/>
            <a:ext cx="58689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tx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PRESENTATION DESIGN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7B6EF8-399A-8A49-9043-77F6CCA62B0F}"/>
              </a:ext>
            </a:extLst>
          </p:cNvPr>
          <p:cNvSpPr/>
          <p:nvPr/>
        </p:nvSpPr>
        <p:spPr>
          <a:xfrm>
            <a:off x="7487848" y="4706971"/>
            <a:ext cx="434897" cy="45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865905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09E2BA-4A64-1D43-9A95-8D5F5B8797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764" b="-1"/>
          <a:stretch/>
        </p:blipFill>
        <p:spPr bwMode="auto"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320248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B44337D4-B879-C540-B177-E429085C8573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43" r="23743"/>
          <a:stretch/>
        </p:blipFill>
        <p:spPr bwMode="auto"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C062D4-D995-B146-B094-30C5AB7A7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763" y="697528"/>
            <a:ext cx="5433839" cy="545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05369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6CB360A6-2118-C344-BAF2-8E4A372DABB3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" r="10505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9D11F-D405-F841-B37B-9FF09A5A5E59}"/>
              </a:ext>
            </a:extLst>
          </p:cNvPr>
          <p:cNvSpPr txBox="1"/>
          <p:nvPr/>
        </p:nvSpPr>
        <p:spPr>
          <a:xfrm>
            <a:off x="618062" y="4185749"/>
            <a:ext cx="9265771" cy="622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8ACD16-0E22-7E4C-A95D-66D1639A6FEB}"/>
              </a:ext>
            </a:extLst>
          </p:cNvPr>
          <p:cNvSpPr txBox="1"/>
          <p:nvPr/>
        </p:nvSpPr>
        <p:spPr>
          <a:xfrm>
            <a:off x="618063" y="4856921"/>
            <a:ext cx="9565028" cy="1249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Train a model that takes LiDAR imagery of Indianapolis, IN and classifies a building as either occupied or vacant.</a:t>
            </a:r>
          </a:p>
        </p:txBody>
      </p:sp>
    </p:spTree>
    <p:extLst>
      <p:ext uri="{BB962C8B-B14F-4D97-AF65-F5344CB8AC3E}">
        <p14:creationId xmlns:p14="http://schemas.microsoft.com/office/powerpoint/2010/main" val="517990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EBB85B-3225-F44D-B35E-58EBD8D1E933}"/>
              </a:ext>
            </a:extLst>
          </p:cNvPr>
          <p:cNvSpPr txBox="1"/>
          <p:nvPr/>
        </p:nvSpPr>
        <p:spPr>
          <a:xfrm>
            <a:off x="5926270" y="702425"/>
            <a:ext cx="53897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Benefits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3DD979-F754-3546-9F94-F1A8CC6C650A}"/>
              </a:ext>
            </a:extLst>
          </p:cNvPr>
          <p:cNvSpPr>
            <a:spLocks noChangeAspect="1"/>
          </p:cNvSpPr>
          <p:nvPr/>
        </p:nvSpPr>
        <p:spPr>
          <a:xfrm>
            <a:off x="5863614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CE366F-AEEB-AD43-B512-F7A871D15939}"/>
              </a:ext>
            </a:extLst>
          </p:cNvPr>
          <p:cNvSpPr>
            <a:spLocks noChangeAspect="1"/>
          </p:cNvSpPr>
          <p:nvPr/>
        </p:nvSpPr>
        <p:spPr>
          <a:xfrm>
            <a:off x="5852444" y="2944972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B81D84-0FB4-1B44-9660-765EB459FDFB}"/>
              </a:ext>
            </a:extLst>
          </p:cNvPr>
          <p:cNvSpPr txBox="1"/>
          <p:nvPr/>
        </p:nvSpPr>
        <p:spPr>
          <a:xfrm>
            <a:off x="6127401" y="2146050"/>
            <a:ext cx="48666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Association with violent crime</a:t>
            </a:r>
            <a:r>
              <a:rPr lang="en-US" sz="2400" baseline="300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1</a:t>
            </a:r>
            <a:endParaRPr lang="en-US" sz="2400" dirty="0"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5F0D64-BF0A-D04B-85B6-15AC10EA1D72}"/>
              </a:ext>
            </a:extLst>
          </p:cNvPr>
          <p:cNvSpPr txBox="1"/>
          <p:nvPr/>
        </p:nvSpPr>
        <p:spPr>
          <a:xfrm>
            <a:off x="6138910" y="2766225"/>
            <a:ext cx="37092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Current approach is time and resource intensive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008F62-D7B3-F546-B2AC-123E1F1280DD}"/>
              </a:ext>
            </a:extLst>
          </p:cNvPr>
          <p:cNvSpPr txBox="1"/>
          <p:nvPr/>
        </p:nvSpPr>
        <p:spPr>
          <a:xfrm>
            <a:off x="6138910" y="5855492"/>
            <a:ext cx="569098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R"/>
            </a:pPr>
            <a:r>
              <a:rPr lang="en-US" sz="1100" dirty="0" err="1"/>
              <a:t>Branas</a:t>
            </a:r>
            <a:r>
              <a:rPr lang="en-US" sz="1100" dirty="0"/>
              <a:t>, C. C., Rubin, D., &amp; Guo, W. (2012). Vacant properties and violence in neighborhoods.</a:t>
            </a:r>
          </a:p>
          <a:p>
            <a:r>
              <a:rPr lang="en-US" sz="1100" dirty="0"/>
              <a:t>https://</a:t>
            </a:r>
            <a:r>
              <a:rPr lang="en-US" sz="1100" dirty="0" err="1"/>
              <a:t>repository.upenn.edu</a:t>
            </a:r>
            <a:r>
              <a:rPr lang="en-US" sz="1100" dirty="0"/>
              <a:t>/</a:t>
            </a:r>
            <a:r>
              <a:rPr lang="en-US" sz="1100" dirty="0" err="1"/>
              <a:t>cgi</a:t>
            </a:r>
            <a:r>
              <a:rPr lang="en-US" sz="1100" dirty="0"/>
              <a:t>/</a:t>
            </a:r>
            <a:r>
              <a:rPr lang="en-US" sz="1100" dirty="0" err="1"/>
              <a:t>viewcontent.cgi?article</a:t>
            </a:r>
            <a:r>
              <a:rPr lang="en-US" sz="1100" dirty="0"/>
              <a:t>=1004&amp;context=</a:t>
            </a:r>
            <a:r>
              <a:rPr lang="en-US" sz="1100" dirty="0" err="1"/>
              <a:t>cml_papers</a:t>
            </a:r>
            <a:endParaRPr lang="en-US" sz="1100" dirty="0"/>
          </a:p>
          <a:p>
            <a:endParaRPr lang="en-US" sz="1100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ED76338-22DA-234A-B694-949A8A9A9FFE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1" r="20451"/>
          <a:stretch>
            <a:fillRect/>
          </a:stretch>
        </p:blipFill>
        <p:spPr bwMode="auto">
          <a:xfrm>
            <a:off x="876300" y="701675"/>
            <a:ext cx="4297363" cy="545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4849591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0DC86BA-162E-B24D-BC9B-70B099447558}"/>
              </a:ext>
            </a:extLst>
          </p:cNvPr>
          <p:cNvSpPr txBox="1"/>
          <p:nvPr/>
        </p:nvSpPr>
        <p:spPr>
          <a:xfrm>
            <a:off x="1484027" y="853115"/>
            <a:ext cx="475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Challenges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64989F-1930-6445-B08B-2D20F2D400C1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967A02-21E2-6841-9232-B2AD512FB27E}"/>
              </a:ext>
            </a:extLst>
          </p:cNvPr>
          <p:cNvSpPr>
            <a:spLocks noChangeAspect="1"/>
          </p:cNvSpPr>
          <p:nvPr/>
        </p:nvSpPr>
        <p:spPr>
          <a:xfrm>
            <a:off x="2100263" y="2944972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66996C-A02B-2449-90F1-C0C75368711A}"/>
              </a:ext>
            </a:extLst>
          </p:cNvPr>
          <p:cNvSpPr>
            <a:spLocks noChangeAspect="1"/>
          </p:cNvSpPr>
          <p:nvPr/>
        </p:nvSpPr>
        <p:spPr>
          <a:xfrm>
            <a:off x="2100263" y="3566765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EC6318-9750-8A42-B9ED-CE019D91273F}"/>
              </a:ext>
            </a:extLst>
          </p:cNvPr>
          <p:cNvSpPr txBox="1"/>
          <p:nvPr/>
        </p:nvSpPr>
        <p:spPr>
          <a:xfrm>
            <a:off x="2375220" y="2146050"/>
            <a:ext cx="30567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Find the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D31D9A-A47A-DF48-9D2D-7D05AB56F82C}"/>
              </a:ext>
            </a:extLst>
          </p:cNvPr>
          <p:cNvSpPr txBox="1"/>
          <p:nvPr/>
        </p:nvSpPr>
        <p:spPr>
          <a:xfrm>
            <a:off x="2386729" y="2766225"/>
            <a:ext cx="35143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Merge separate datasets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563C27-7215-6D41-8210-51089A1EEA77}"/>
              </a:ext>
            </a:extLst>
          </p:cNvPr>
          <p:cNvSpPr txBox="1"/>
          <p:nvPr/>
        </p:nvSpPr>
        <p:spPr>
          <a:xfrm>
            <a:off x="2373533" y="3381423"/>
            <a:ext cx="35143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Model choice and tuning</a:t>
            </a:r>
          </a:p>
        </p:txBody>
      </p: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F7CCF544-0C51-A444-986E-2255D146D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816" y="903414"/>
            <a:ext cx="3442689" cy="497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146663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7644A78-2D08-C64A-A05A-C4A30F520069}"/>
              </a:ext>
            </a:extLst>
          </p:cNvPr>
          <p:cNvSpPr>
            <a:spLocks/>
          </p:cNvSpPr>
          <p:nvPr/>
        </p:nvSpPr>
        <p:spPr bwMode="auto">
          <a:xfrm>
            <a:off x="4353884" y="714236"/>
            <a:ext cx="3500830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tx2"/>
                </a:solidFill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Challenge #1</a:t>
            </a:r>
          </a:p>
          <a:p>
            <a:pPr algn="ctr"/>
            <a:r>
              <a:rPr lang="en-US" sz="4000" b="1" dirty="0">
                <a:solidFill>
                  <a:schemeClr val="tx2"/>
                </a:solidFill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Finding the Data</a:t>
            </a:r>
            <a:endParaRPr lang="en-US" sz="4000" b="1" dirty="0">
              <a:solidFill>
                <a:schemeClr val="accent2"/>
              </a:solidFill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7FE58C-E502-9443-A4F1-3C7033E4EEAF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DA41D9-C167-2D47-A837-8B1756006699}"/>
              </a:ext>
            </a:extLst>
          </p:cNvPr>
          <p:cNvSpPr txBox="1"/>
          <p:nvPr/>
        </p:nvSpPr>
        <p:spPr>
          <a:xfrm>
            <a:off x="2375220" y="2146050"/>
            <a:ext cx="29370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Government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0C1F1F-9E13-E143-8360-F8226B89BADC}"/>
              </a:ext>
            </a:extLst>
          </p:cNvPr>
          <p:cNvSpPr>
            <a:spLocks noChangeAspect="1"/>
          </p:cNvSpPr>
          <p:nvPr/>
        </p:nvSpPr>
        <p:spPr>
          <a:xfrm>
            <a:off x="2492433" y="2928647"/>
            <a:ext cx="98191" cy="975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552DD1-623C-0646-93FD-148995C441BE}"/>
              </a:ext>
            </a:extLst>
          </p:cNvPr>
          <p:cNvSpPr txBox="1"/>
          <p:nvPr/>
        </p:nvSpPr>
        <p:spPr>
          <a:xfrm>
            <a:off x="2715294" y="2792771"/>
            <a:ext cx="1638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Indianapolis, IN</a:t>
            </a:r>
          </a:p>
        </p:txBody>
      </p:sp>
      <p:pic>
        <p:nvPicPr>
          <p:cNvPr id="21" name="Picture 20" descr="Chart, scatter chart&#10;&#10;Description automatically generated">
            <a:extLst>
              <a:ext uri="{FF2B5EF4-FFF2-40B4-BE49-F238E27FC236}">
                <a16:creationId xmlns:a16="http://schemas.microsoft.com/office/drawing/2014/main" id="{706B1CE0-E779-134D-B061-05C1F8FFE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667" y="2146050"/>
            <a:ext cx="6264554" cy="42257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8542475-158E-0B4F-A10B-EE2AB63B35A2}"/>
              </a:ext>
            </a:extLst>
          </p:cNvPr>
          <p:cNvSpPr>
            <a:spLocks noChangeAspect="1"/>
          </p:cNvSpPr>
          <p:nvPr/>
        </p:nvSpPr>
        <p:spPr>
          <a:xfrm>
            <a:off x="2495974" y="3304336"/>
            <a:ext cx="98191" cy="975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B14253-FE61-9747-B788-5BE8C1E92B2A}"/>
              </a:ext>
            </a:extLst>
          </p:cNvPr>
          <p:cNvSpPr txBox="1"/>
          <p:nvPr/>
        </p:nvSpPr>
        <p:spPr>
          <a:xfrm>
            <a:off x="2718835" y="3168460"/>
            <a:ext cx="1704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Updated weekly</a:t>
            </a:r>
          </a:p>
        </p:txBody>
      </p:sp>
    </p:spTree>
    <p:extLst>
      <p:ext uri="{BB962C8B-B14F-4D97-AF65-F5344CB8AC3E}">
        <p14:creationId xmlns:p14="http://schemas.microsoft.com/office/powerpoint/2010/main" val="19159412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9" grpId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7644A78-2D08-C64A-A05A-C4A30F520069}"/>
              </a:ext>
            </a:extLst>
          </p:cNvPr>
          <p:cNvSpPr>
            <a:spLocks/>
          </p:cNvSpPr>
          <p:nvPr/>
        </p:nvSpPr>
        <p:spPr bwMode="auto">
          <a:xfrm>
            <a:off x="4353884" y="714236"/>
            <a:ext cx="3500830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Challenge #1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Finding the Data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E6CFCD"/>
              </a:solidFill>
              <a:effectLst/>
              <a:uLnTx/>
              <a:uFillTx/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7FE58C-E502-9443-A4F1-3C7033E4EEAF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DA41D9-C167-2D47-A837-8B1756006699}"/>
              </a:ext>
            </a:extLst>
          </p:cNvPr>
          <p:cNvSpPr txBox="1"/>
          <p:nvPr/>
        </p:nvSpPr>
        <p:spPr>
          <a:xfrm>
            <a:off x="2375220" y="2146050"/>
            <a:ext cx="29370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D8D8D8"/>
                </a:solidFill>
                <a:effectLst/>
                <a:uLnTx/>
                <a:uFillTx/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Building imagery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0C1F1F-9E13-E143-8360-F8226B89BADC}"/>
              </a:ext>
            </a:extLst>
          </p:cNvPr>
          <p:cNvSpPr>
            <a:spLocks noChangeAspect="1"/>
          </p:cNvSpPr>
          <p:nvPr/>
        </p:nvSpPr>
        <p:spPr>
          <a:xfrm>
            <a:off x="2492433" y="2928647"/>
            <a:ext cx="98191" cy="975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552DD1-623C-0646-93FD-148995C441BE}"/>
              </a:ext>
            </a:extLst>
          </p:cNvPr>
          <p:cNvSpPr txBox="1"/>
          <p:nvPr/>
        </p:nvSpPr>
        <p:spPr>
          <a:xfrm>
            <a:off x="2715294" y="2792771"/>
            <a:ext cx="732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LiDAR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CC4733-941D-6647-8378-E08D1014FD86}"/>
              </a:ext>
            </a:extLst>
          </p:cNvPr>
          <p:cNvSpPr>
            <a:spLocks noChangeAspect="1"/>
          </p:cNvSpPr>
          <p:nvPr/>
        </p:nvSpPr>
        <p:spPr>
          <a:xfrm>
            <a:off x="2492432" y="3287876"/>
            <a:ext cx="98191" cy="975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E537D6-23E5-D747-A702-54432851F0E6}"/>
              </a:ext>
            </a:extLst>
          </p:cNvPr>
          <p:cNvSpPr txBox="1"/>
          <p:nvPr/>
        </p:nvSpPr>
        <p:spPr>
          <a:xfrm>
            <a:off x="2715293" y="3152000"/>
            <a:ext cx="234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 Dept.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srgbClr val="D8D8D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Agriculture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8D8D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D6F110-BE94-6040-988E-D159A28B8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146050"/>
            <a:ext cx="4873195" cy="42356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3878B2C-D8A7-C84C-BBDF-4B5210A1B6BF}"/>
              </a:ext>
            </a:extLst>
          </p:cNvPr>
          <p:cNvSpPr>
            <a:spLocks noChangeAspect="1"/>
          </p:cNvSpPr>
          <p:nvPr/>
        </p:nvSpPr>
        <p:spPr>
          <a:xfrm>
            <a:off x="2506606" y="3652930"/>
            <a:ext cx="98191" cy="975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338347-BC6C-1543-A02D-484528102054}"/>
              </a:ext>
            </a:extLst>
          </p:cNvPr>
          <p:cNvSpPr txBox="1"/>
          <p:nvPr/>
        </p:nvSpPr>
        <p:spPr>
          <a:xfrm>
            <a:off x="2729467" y="351705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2016</a:t>
            </a:r>
          </a:p>
        </p:txBody>
      </p:sp>
    </p:spTree>
    <p:extLst>
      <p:ext uri="{BB962C8B-B14F-4D97-AF65-F5344CB8AC3E}">
        <p14:creationId xmlns:p14="http://schemas.microsoft.com/office/powerpoint/2010/main" val="9897747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8" grpId="0" animBg="1"/>
      <p:bldP spid="9" grpId="0"/>
      <p:bldP spid="11" grpId="0" animBg="1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1DEBBF-282B-2B4F-9CC6-4D04E6E845C6}"/>
              </a:ext>
            </a:extLst>
          </p:cNvPr>
          <p:cNvSpPr>
            <a:spLocks/>
          </p:cNvSpPr>
          <p:nvPr/>
        </p:nvSpPr>
        <p:spPr bwMode="auto">
          <a:xfrm>
            <a:off x="4247093" y="714236"/>
            <a:ext cx="371441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tx2"/>
                </a:solidFill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Challenge #2</a:t>
            </a:r>
          </a:p>
          <a:p>
            <a:pPr algn="ctr"/>
            <a:r>
              <a:rPr lang="en-US" sz="4000" b="1" dirty="0">
                <a:solidFill>
                  <a:schemeClr val="tx2"/>
                </a:solidFill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Merging the Data</a:t>
            </a:r>
            <a:endParaRPr lang="en-US" sz="4000" b="1" dirty="0">
              <a:solidFill>
                <a:schemeClr val="accent2"/>
              </a:solidFill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BD82CD-74BA-4E4F-AC19-8EB5DE553970}"/>
              </a:ext>
            </a:extLst>
          </p:cNvPr>
          <p:cNvSpPr/>
          <p:nvPr/>
        </p:nvSpPr>
        <p:spPr>
          <a:xfrm>
            <a:off x="765544" y="2339163"/>
            <a:ext cx="2902690" cy="3880884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726F7-731F-C945-BEE5-B44D7CC79709}"/>
              </a:ext>
            </a:extLst>
          </p:cNvPr>
          <p:cNvSpPr/>
          <p:nvPr/>
        </p:nvSpPr>
        <p:spPr>
          <a:xfrm>
            <a:off x="3873794" y="2339163"/>
            <a:ext cx="2902690" cy="3880884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37769A-509B-B14D-8487-F35AD88E46C4}"/>
              </a:ext>
            </a:extLst>
          </p:cNvPr>
          <p:cNvSpPr/>
          <p:nvPr/>
        </p:nvSpPr>
        <p:spPr>
          <a:xfrm>
            <a:off x="7304567" y="2339163"/>
            <a:ext cx="3997841" cy="3880884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4E22D9-4DAC-A746-B075-0788961DE77F}"/>
              </a:ext>
            </a:extLst>
          </p:cNvPr>
          <p:cNvSpPr/>
          <p:nvPr/>
        </p:nvSpPr>
        <p:spPr>
          <a:xfrm>
            <a:off x="595423" y="2083981"/>
            <a:ext cx="6358270" cy="4369982"/>
          </a:xfrm>
          <a:prstGeom prst="rect">
            <a:avLst/>
          </a:prstGeom>
          <a:noFill/>
          <a:ln w="76200">
            <a:solidFill>
              <a:schemeClr val="bg1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E3EE25-7D74-904E-8C30-8D67F9419E59}"/>
              </a:ext>
            </a:extLst>
          </p:cNvPr>
          <p:cNvSpPr/>
          <p:nvPr/>
        </p:nvSpPr>
        <p:spPr>
          <a:xfrm>
            <a:off x="7134447" y="2083981"/>
            <a:ext cx="4380613" cy="4369982"/>
          </a:xfrm>
          <a:prstGeom prst="rect">
            <a:avLst/>
          </a:prstGeom>
          <a:noFill/>
          <a:ln w="698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8625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PTIFY - Nature - Dark">
      <a:dk1>
        <a:srgbClr val="D8D8D8"/>
      </a:dk1>
      <a:lt1>
        <a:srgbClr val="FFFFFF"/>
      </a:lt1>
      <a:dk2>
        <a:srgbClr val="FFFFFF"/>
      </a:dk2>
      <a:lt2>
        <a:srgbClr val="000000"/>
      </a:lt2>
      <a:accent1>
        <a:srgbClr val="F3E9D3"/>
      </a:accent1>
      <a:accent2>
        <a:srgbClr val="E6CFCD"/>
      </a:accent2>
      <a:accent3>
        <a:srgbClr val="DEE5E5"/>
      </a:accent3>
      <a:accent4>
        <a:srgbClr val="F3E9D3"/>
      </a:accent4>
      <a:accent5>
        <a:srgbClr val="E0E2DB"/>
      </a:accent5>
      <a:accent6>
        <a:srgbClr val="DCEEFF"/>
      </a:accent6>
      <a:hlink>
        <a:srgbClr val="FFFFFF"/>
      </a:hlink>
      <a:folHlink>
        <a:srgbClr val="E89BC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489</Words>
  <Application>Microsoft Macintosh PowerPoint</Application>
  <PresentationFormat>Widescreen</PresentationFormat>
  <Paragraphs>96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Mukta Medium</vt:lpstr>
      <vt:lpstr>Mukta SemiBold</vt:lpstr>
      <vt:lpstr>Roboto Regular</vt:lpstr>
      <vt:lpstr>Arial</vt:lpstr>
      <vt:lpstr>Calibri</vt:lpstr>
      <vt:lpstr>Calibri Light</vt:lpstr>
      <vt:lpstr>Mukta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Zachary Brown</cp:lastModifiedBy>
  <cp:revision>95</cp:revision>
  <dcterms:created xsi:type="dcterms:W3CDTF">2018-12-21T22:04:22Z</dcterms:created>
  <dcterms:modified xsi:type="dcterms:W3CDTF">2021-01-27T05:43:49Z</dcterms:modified>
</cp:coreProperties>
</file>